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iz4oE461L8rqFgqNQTn3Ybhnrf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f89bd3b56d_3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gf89bd3b56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ee256591df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ee256591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ee256591df_0_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ee256591d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ee256591df_0_2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gee256591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e256591df_0_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gee256591d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e256591df_0_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gee256591d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daf2065a5_1_5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gedaf2065a5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edaf2065a5_1_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edaf2065a5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edaf2065a5_1_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edaf2065a5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edaf2065a5_1_8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edaf2065a5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edaf2065a5_1_9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gedaf2065a5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edaf2065a5_1_10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gedaf2065a5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14d8960dd0_2_61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g114d8960dd0_2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daf2065a5_1_11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gedaf2065a5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e256591df_0_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gee256591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ee2322c6bf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gee2322c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e2322c6bf_0_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gee2322c6b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e2322c6bf_0_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gee2322c6b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f3250da317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gf3250da3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ee2322c6bf_0_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gee2322c6b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edaf2065a5_1_1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gedaf2065a5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edaf2065a5_1_19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gedaf2065a5_1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daf2065a5_1_1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gedaf2065a5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edaf2065a5_1_15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gedaf2065a5_1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edaf2065a5_1_1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gedaf2065a5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edaf2065a5_1_1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5" name="Google Shape;435;gedaf2065a5_1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edaf2065a5_1_18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6" name="Google Shape;446;gedaf2065a5_1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ee2322c6bf_0_4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7" name="Google Shape;457;gee2322c6b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ee2322c6bf_0_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8" name="Google Shape;468;gee2322c6b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f89bd3b56d_3_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f89bd3b56d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e2322c6bf_0_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9" name="Google Shape;479;gee2322c6b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ee2322c6bf_0_7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gee2322c6b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e2322c6bf_0_8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1" name="Google Shape;501;gee2322c6b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edaf2065a5_1_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2" name="Google Shape;512;gedaf2065a5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daf2065a5_1_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3" name="Google Shape;523;gedaf2065a5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ee2322c6bf_0_9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4" name="Google Shape;534;gee2322c6b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ee2322c6bf_0_1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5" name="Google Shape;545;gee2322c6bf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ee2322c6bf_0_1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6" name="Google Shape;556;gee2322c6b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ee2322c6bf_0_1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7" name="Google Shape;567;gee2322c6b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ee2322c6bf_0_14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8" name="Google Shape;578;gee2322c6bf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ee2322c6bf_0_1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9" name="Google Shape;589;gee2322c6bf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edaf2065a5_1_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0" name="Google Shape;600;gedaf2065a5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edaf2065a5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1" name="Google Shape;611;gedaf2065a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31e846608cf_1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2" name="Google Shape;622;g31e846608c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31e846608cf_1_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3" name="Google Shape;633;g31e846608cf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1e846608cf_1_2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4" name="Google Shape;644;g31e846608cf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31e846608cf_1_3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5" name="Google Shape;655;g31e846608cf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g31e846608cf_1_4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6" name="Google Shape;666;g31e846608cf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31e846608cf_1_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7" name="Google Shape;677;g31e846608cf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31e846608cf_1_6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8" name="Google Shape;688;g31e846608cf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31e846608cf_1_7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9" name="Google Shape;699;g31e846608cf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31e846608cf_1_8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0" name="Google Shape;710;g31e846608cf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31e846608cf_1_9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1" name="Google Shape;721;g31e846608cf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1e846608cf_1_10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2" name="Google Shape;732;g31e846608cf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114d8960dd0_2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3" name="Google Shape;743;g114d8960dd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1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1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0" name="Google Shape;20;p1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1" name="Google Shape;21;p1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7" name="Google Shape;27;p2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1" name="Google Shape;31;p2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5" name="Google Shape;35;p2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6" name="Google Shape;36;p2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0" name="Google Shape;40;p2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3" name="Google Shape;43;p2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www.un.org/sustainabledevelopment/es/education/" TargetMode="External"/><Relationship Id="rId4" Type="http://schemas.openxmlformats.org/officeDocument/2006/relationships/hyperlink" Target="https://www.un.org/sustainabledevelopment/es/education/" TargetMode="External"/><Relationship Id="rId5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8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8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8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8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8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8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8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8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8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8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8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8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8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89bd3b56d_3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gf89bd3b56d_3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gf89bd3b56d_3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" name="Google Shape;54;gf89bd3b56d_3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gf89bd3b56d_3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gf89bd3b56d_3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f89bd3b56d_3_0"/>
          <p:cNvSpPr txBox="1"/>
          <p:nvPr/>
        </p:nvSpPr>
        <p:spPr>
          <a:xfrm>
            <a:off x="1494576" y="517160"/>
            <a:ext cx="3602080" cy="1150527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" name="Google Shape;58;gf89bd3b56d_3_0"/>
          <p:cNvSpPr txBox="1"/>
          <p:nvPr/>
        </p:nvSpPr>
        <p:spPr>
          <a:xfrm>
            <a:off x="380698" y="2484196"/>
            <a:ext cx="7098343" cy="800391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Usa nuestras plantillas para impulsar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f89bd3b56d_3_0"/>
          <p:cNvSpPr txBox="1"/>
          <p:nvPr/>
        </p:nvSpPr>
        <p:spPr>
          <a:xfrm>
            <a:off x="3590144" y="355475"/>
            <a:ext cx="3963900" cy="14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Google Shape;150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1" name="Google Shape;15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7"/>
          <p:cNvSpPr txBox="1"/>
          <p:nvPr/>
        </p:nvSpPr>
        <p:spPr>
          <a:xfrm>
            <a:off x="1896300" y="1520427"/>
            <a:ext cx="5527800" cy="103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“Accesible en cualquier momento y lugar para todos, incluyendo personas con discapacidades y/o pertenecientes a grupos marginados o desfavorecidos”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"/>
          <p:cNvSpPr txBox="1"/>
          <p:nvPr/>
        </p:nvSpPr>
        <p:spPr>
          <a:xfrm>
            <a:off x="1896300" y="254339"/>
            <a:ext cx="5917800" cy="923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Abiertos (REA) deberían ser: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Google Shape;154;p7"/>
          <p:cNvSpPr txBox="1"/>
          <p:nvPr/>
        </p:nvSpPr>
        <p:spPr>
          <a:xfrm>
            <a:off x="1908000" y="3019950"/>
            <a:ext cx="49359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From the UNESCO Recommendation on Open Educational Resources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7"/>
          <p:cNvSpPr txBox="1"/>
          <p:nvPr/>
        </p:nvSpPr>
        <p:spPr>
          <a:xfrm>
            <a:off x="324438" y="267014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3" name="Google Shape;16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1984188" y="184790"/>
            <a:ext cx="4947000" cy="923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Abiertos (REA) pueden: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8"/>
          <p:cNvSpPr txBox="1"/>
          <p:nvPr/>
        </p:nvSpPr>
        <p:spPr>
          <a:xfrm>
            <a:off x="1984188" y="1170573"/>
            <a:ext cx="47973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“Ayuda a conocer las necesidades de los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y promueve eficazmente la igualdad de género, así como incentiva la innovación pedagógica, didáctica y las aproximaciones metodológicas"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8"/>
          <p:cNvSpPr txBox="1"/>
          <p:nvPr/>
        </p:nvSpPr>
        <p:spPr>
          <a:xfrm>
            <a:off x="1908000" y="3019950"/>
            <a:ext cx="49359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From the UNESCO Recommendation on Open Educational Resources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8"/>
          <p:cNvSpPr txBox="1"/>
          <p:nvPr/>
        </p:nvSpPr>
        <p:spPr>
          <a:xfrm>
            <a:off x="324438" y="267014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5" name="Google Shape;17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/>
        </p:nvSpPr>
        <p:spPr>
          <a:xfrm>
            <a:off x="1780650" y="136350"/>
            <a:ext cx="5780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Educación Abierta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metodologías pedagógicas apropiadas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objetivos de aprendizaje bien diseñados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variedad de actividades de aprendizaje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18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9"/>
          <p:cNvSpPr txBox="1"/>
          <p:nvPr/>
        </p:nvSpPr>
        <p:spPr>
          <a:xfrm>
            <a:off x="1933059" y="1466258"/>
            <a:ext cx="53085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“Un ancho rango de innovadoras opciones pedagógicas para atraer tanto a educadores como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estudantes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para convertirse en participantes más activos en los procesos educativos, así como creadores de contenido como miembros de diversas sociedades de conocimiento”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9"/>
          <p:cNvSpPr txBox="1"/>
          <p:nvPr/>
        </p:nvSpPr>
        <p:spPr>
          <a:xfrm>
            <a:off x="1908000" y="3019950"/>
            <a:ext cx="49359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From the UNESCO Recommendation on Open Educational Resources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9"/>
          <p:cNvSpPr txBox="1"/>
          <p:nvPr/>
        </p:nvSpPr>
        <p:spPr>
          <a:xfrm>
            <a:off x="324438" y="267014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e256591d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ee256591d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gee256591d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7" name="Google Shape;187;gee256591d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ee256591d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ee256591df_0_0"/>
          <p:cNvSpPr txBox="1"/>
          <p:nvPr/>
        </p:nvSpPr>
        <p:spPr>
          <a:xfrm>
            <a:off x="2647537" y="752455"/>
            <a:ext cx="4972463" cy="24421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el acceso permanente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tendrán acceso a los recursos incluso después de que hayan finalizado su curso.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ee256591df_0_0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e256591df_0_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ee256591df_0_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gee256591df_0_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8" name="Google Shape;198;gee256591d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ee256591df_0_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ee256591df_0_17"/>
          <p:cNvSpPr txBox="1"/>
          <p:nvPr/>
        </p:nvSpPr>
        <p:spPr>
          <a:xfrm>
            <a:off x="2529550" y="729487"/>
            <a:ext cx="4860601" cy="29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inclusión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REA pueden ser adaptados para reflejar los perfiles de los estudiantes y sus posibles circunstancias, abordando así sus necesidades de inclusión a diferentes niveles.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ee256591df_0_17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e256591df_0_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ee256591df_0_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gee256591df_0_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9" name="Google Shape;209;gee256591df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ee256591df_0_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ee256591df_0_28"/>
          <p:cNvSpPr txBox="1"/>
          <p:nvPr/>
        </p:nvSpPr>
        <p:spPr>
          <a:xfrm>
            <a:off x="2529550" y="518929"/>
            <a:ext cx="50031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diversificación del aprendizaje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accesibles desde cualquier lugar y en cualquier momento, de forma reiterada (¡y no hay que subestimar el valor de la repetición!), y desde distintos dispositivos y formatos.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REA también apoyan entornos de aprendizaje no formales y menos formales.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Google Shape;212;gee256591df_0_28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e256591df_0_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ee256591df_0_39"/>
          <p:cNvSpPr txBox="1"/>
          <p:nvPr/>
        </p:nvSpPr>
        <p:spPr>
          <a:xfrm>
            <a:off x="2591050" y="736202"/>
            <a:ext cx="4921007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el aprendizaje a lo largo de toda la vida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están disponibles para todas las personas de todas las edades, en cualquier momento que alguien quiera aprender algo o volver a algo para refrescar la memoria.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ee256591df_0_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" name="Google Shape;220;gee256591df_0_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1" name="Google Shape;221;gee256591df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ee256591df_0_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ee256591df_0_39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e256591df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ee256591df_0_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gee256591df_0_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1" name="Google Shape;231;gee256591df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ee256591df_0_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ee256591df_0_50"/>
          <p:cNvSpPr txBox="1"/>
          <p:nvPr/>
        </p:nvSpPr>
        <p:spPr>
          <a:xfrm>
            <a:off x="2529550" y="675380"/>
            <a:ext cx="4689900" cy="22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Ahorrar </a:t>
            </a:r>
            <a:r>
              <a:rPr b="1" lang="en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gastos</a:t>
            </a:r>
            <a:b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elevados precios pueden llevar a los estudiantes a usar versiones anteriores de ciertas publicaciones; con REA esto no es un problema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ee256591df_0_50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daf2065a5_1_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edaf2065a5_1_52"/>
          <p:cNvSpPr txBox="1"/>
          <p:nvPr/>
        </p:nvSpPr>
        <p:spPr>
          <a:xfrm>
            <a:off x="2611550" y="685075"/>
            <a:ext cx="4913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las oportunidades de aprendizaje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studiantes que utilizan REA tienen los mismos resultados académicos, o mejores, que los que utilizan materiales tradicionales.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edaf2065a5_1_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gedaf2065a5_1_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3" name="Google Shape;243;gedaf2065a5_1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edaf2065a5_1_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edaf2065a5_1_5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daf2065a5_1_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edaf2065a5_1_62"/>
          <p:cNvSpPr txBox="1"/>
          <p:nvPr/>
        </p:nvSpPr>
        <p:spPr>
          <a:xfrm>
            <a:off x="2546500" y="854373"/>
            <a:ext cx="49935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la disponibilidad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pueden estar disponibles desde el inicio de los cursos, lo que significa que los estudiantes podrán trabajar con ellos desde el principio.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edaf2065a5_1_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3" name="Google Shape;253;gedaf2065a5_1_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4" name="Google Shape;254;gedaf2065a5_1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gedaf2065a5_1_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edaf2065a5_1_6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/>
        </p:nvSpPr>
        <p:spPr>
          <a:xfrm>
            <a:off x="317679" y="-76200"/>
            <a:ext cx="6990600" cy="4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¡Bienvenidos a esta recopilación de herramientas sobre los Beneficios de la Educación Abierta!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 trata de un conjunto de herramientas (diapositivas, folletos y tarjetas) preparadas por la Red Europea de Bibliotecarios de Educación Abierta(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ENOEL).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 recopilación de herramientas tiene como objetivo ayudar a incrementar el conocimiento de la importancia de la Educación Abierta, y muestra sus beneficios para los estudiantes, el profesorado, las instituciones, la sociedad y los bibliotecarios.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 colección contiene 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tarjetas de Twitter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*las medidas de las tarjetas son estas, para asegurar que se muestren correctamente cuando se utilicen en medios sociales. Podéis descargaros cada tarjeta por separado en formato jpg.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Puedes utilizar las plantillas directamente como están o bien adaptarlas a tus necesidades específicas.</a:t>
            </a:r>
            <a:b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Cuando se quiera usar la plantilla sin adaptar sus medidas, sólo hace falta descargar la tarjeta (o el conjunto de tarjetas) que se quiera usar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quieres modificar la plantilla para tus necesidades, debes:</a:t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Descargar la herramienta que quieras utilizar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Adaptarla a tus necesidades (añadir el logotipo de tu organización e introducir cualquier otro cambio que pienses que encaja.)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Asegurarte de que la versión modificada tenga un aviso indicando: “Este material es una obra derivada de [nombre del fichero (por ejemplo, Spanish_2. OE benefits ENOEL]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[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enlace a la fuente original: </a:t>
            </a:r>
            <a:r>
              <a:rPr lang="en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por </a:t>
            </a:r>
            <a:r>
              <a:rPr b="0" i="0" lang="en" sz="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SPARC Europe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Debajo,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encontrarás una breve descripción sobre como está organizada la colección y usos sugeridos para determinadas diapositivas. Solo son sugerencias; te animamos a seleccionar, tomar y crear herramientas adaptadas a tus necesidades.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ofrece un ejemplo de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cómo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adaptar la plantilla, incluyendo la ubicación del logotipo de tu organización y la nota de reconocimiento. 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4-12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pueden ser vistas como un "avance"; plantean y exponen cuestiones básicas acerca de los Recursos Educativos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Abiertos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Puedes usarlas como introducción en tu presentación para incentivar la curiosidad.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13-63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muestran los beneficios de la Educación Abierta para cinco perfiles de usuarios: estudiantes (con un fondo amarillo), profesores (con un fondo naranja), instituciones (con un fondo turquesa), para el público en general (fondo blanco) y para bibliotecarios (fondo azul). Se pueden usar para dirigirse a distintos perfiles.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daf2065a5_1_72"/>
          <p:cNvSpPr txBox="1"/>
          <p:nvPr/>
        </p:nvSpPr>
        <p:spPr>
          <a:xfrm>
            <a:off x="2591050" y="807307"/>
            <a:ext cx="5008500" cy="1883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calidad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permiten mejorar la calidad y la actualización continua, junto con una rápida difusión, asegurando que la información contenida en ellos esté actualizada.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edaf2065a5_1_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edaf2065a5_1_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gedaf2065a5_1_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5" name="Google Shape;265;gedaf2065a5_1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edaf2065a5_1_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edaf2065a5_1_7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daf2065a5_1_82"/>
          <p:cNvSpPr txBox="1"/>
          <p:nvPr/>
        </p:nvSpPr>
        <p:spPr>
          <a:xfrm>
            <a:off x="2529550" y="565178"/>
            <a:ext cx="4782000" cy="22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Recompensar las prácticas en abierto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pueden ser reconocidos como parte del equipo de autores y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apreciados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por su trabajo y sus capacidades.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edaf2065a5_1_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edaf2065a5_1_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5" name="Google Shape;275;gedaf2065a5_1_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6" name="Google Shape;276;gedaf2065a5_1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edaf2065a5_1_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edaf2065a5_1_8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daf2065a5_1_92"/>
          <p:cNvSpPr txBox="1"/>
          <p:nvPr/>
        </p:nvSpPr>
        <p:spPr>
          <a:xfrm>
            <a:off x="2546500" y="1012102"/>
            <a:ext cx="50883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Ofrecer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(más que sol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amente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sin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= gratis + permisos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gedaf2065a5_1_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edaf2065a5_1_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6" name="Google Shape;286;gedaf2065a5_1_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7" name="Google Shape;287;gedaf2065a5_1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edaf2065a5_1_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edaf2065a5_1_9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daf2065a5_1_10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edaf2065a5_1_102"/>
          <p:cNvSpPr txBox="1"/>
          <p:nvPr/>
        </p:nvSpPr>
        <p:spPr>
          <a:xfrm>
            <a:off x="2611550" y="558800"/>
            <a:ext cx="4905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una mejor educación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garantizar un futuro mejor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" sz="1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ODS</a:t>
            </a:r>
            <a:r>
              <a:rPr b="0" i="0" lang="en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 4: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“Garantizar una educación de calidad inclusiva y equitativa y promover oportunidades de aprendizaje permanente para todos”.)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edaf2065a5_1_10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7" name="Google Shape;297;gedaf2065a5_1_10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8" name="Google Shape;298;gedaf2065a5_1_1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gedaf2065a5_1_10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edaf2065a5_1_10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4d8960dd0_2_61"/>
          <p:cNvSpPr txBox="1"/>
          <p:nvPr/>
        </p:nvSpPr>
        <p:spPr>
          <a:xfrm>
            <a:off x="2606125" y="671250"/>
            <a:ext cx="4905900" cy="21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comprensión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pueden revisar conceptos/ideas usando una gama diferente de recursos (es decir, repetir el mismo concepto usando una explicación diferente).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114d8960dd0_2_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114d8960dd0_2_6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8" name="Google Shape;308;g114d8960dd0_2_6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9" name="Google Shape;309;g114d8960dd0_2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14d8960dd0_2_6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114d8960dd0_2_61"/>
          <p:cNvSpPr txBox="1"/>
          <p:nvPr/>
        </p:nvSpPr>
        <p:spPr>
          <a:xfrm>
            <a:off x="124382" y="1065839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edaf2065a5_1_112"/>
          <p:cNvSpPr txBox="1"/>
          <p:nvPr/>
        </p:nvSpPr>
        <p:spPr>
          <a:xfrm>
            <a:off x="2562800" y="987238"/>
            <a:ext cx="49005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Co-crear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dan a los estudiantes la oportunidad de ser socios co-creadores, beneficiándose mutuamente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7" name="Google Shape;317;gedaf2065a5_1_1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edaf2065a5_1_11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9" name="Google Shape;319;gedaf2065a5_1_1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0" name="Google Shape;320;gedaf2065a5_1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gedaf2065a5_1_11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gedaf2065a5_1_11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e256591df_0_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gee256591df_0_61"/>
          <p:cNvSpPr txBox="1"/>
          <p:nvPr/>
        </p:nvSpPr>
        <p:spPr>
          <a:xfrm>
            <a:off x="2591050" y="715501"/>
            <a:ext cx="46236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Permit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modificación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puede adaptar los REA (parcialmente o totalmente), creando la mejor mezcla de materiales del curso para cada experiencia de aprendizaje, mejorando continuamente su calidad.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Google Shape;329;gee256591df_0_6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0" name="Google Shape;330;gee256591df_0_6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1" name="Google Shape;331;gee256591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gee256591df_0_6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ee256591df_0_61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e2322c6b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gee2322c6bf_0_0"/>
          <p:cNvSpPr txBox="1"/>
          <p:nvPr/>
        </p:nvSpPr>
        <p:spPr>
          <a:xfrm>
            <a:off x="2529550" y="516787"/>
            <a:ext cx="4832100" cy="25852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pedagogías abiertas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 los REA, los estudiantes están profundamente comprometidos con su proceso educacional, así como también en la creación de materiales docentes, creándolos, en esencia, ellos mismos con la ayuda y supervisión de un profesor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gee2322c6b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1" name="Google Shape;341;gee2322c6b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2" name="Google Shape;342;gee2322c6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gee2322c6b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gee2322c6bf_0_0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ee2322c6bf_0_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gee2322c6bf_0_11"/>
          <p:cNvSpPr txBox="1"/>
          <p:nvPr/>
        </p:nvSpPr>
        <p:spPr>
          <a:xfrm>
            <a:off x="2529550" y="782369"/>
            <a:ext cx="48789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reputación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 calidad aumentan la reputación del docente a nivel local y global, ofreciendo al mismo tiempo nuevas oportunidades para colaborar con colegas de todo el mundo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1" name="Google Shape;351;gee2322c6bf_0_1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2" name="Google Shape;352;gee2322c6bf_0_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3" name="Google Shape;353;gee2322c6bf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ee2322c6bf_0_1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ee2322c6bf_0_11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e2322c6bf_0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e2322c6bf_0_22"/>
          <p:cNvSpPr txBox="1"/>
          <p:nvPr/>
        </p:nvSpPr>
        <p:spPr>
          <a:xfrm>
            <a:off x="2546500" y="1013468"/>
            <a:ext cx="49710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carga de trabajo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no tiene que reinventar la rueda cada vez sino que puede utilizar lo que ya existe.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2" name="Google Shape;362;gee2322c6bf_0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3" name="Google Shape;363;gee2322c6bf_0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4" name="Google Shape;364;gee2322c6bf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ee2322c6bf_0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gee2322c6bf_0_2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3250da317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gf3250da31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gf3250da317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gf3250da31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gf3250da317_1_0"/>
          <p:cNvSpPr txBox="1"/>
          <p:nvPr/>
        </p:nvSpPr>
        <p:spPr>
          <a:xfrm>
            <a:off x="1173150" y="3565325"/>
            <a:ext cx="4784400" cy="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Este material es una obra derivada de Spanish_3. OE Benefits - ENOEL cards, </a:t>
            </a:r>
            <a:r>
              <a:rPr lang="en" sz="7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por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gf3250da317_1_0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Google Shape;75;gf3250da317_1_0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f3250da317_1_0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f3250da317_1_0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gf3250da317_1_0"/>
          <p:cNvSpPr txBox="1"/>
          <p:nvPr/>
        </p:nvSpPr>
        <p:spPr>
          <a:xfrm>
            <a:off x="3084853" y="883881"/>
            <a:ext cx="2270194" cy="1846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son los REA?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gf3250da317_1_0"/>
          <p:cNvSpPr txBox="1"/>
          <p:nvPr/>
        </p:nvSpPr>
        <p:spPr>
          <a:xfrm>
            <a:off x="5742232" y="236834"/>
            <a:ext cx="1775268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EJEMPLO PARA ADAPTAR A TUS NECESIDADES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f3250da317_1_0"/>
          <p:cNvSpPr txBox="1"/>
          <p:nvPr/>
        </p:nvSpPr>
        <p:spPr>
          <a:xfrm>
            <a:off x="2699452" y="2908646"/>
            <a:ext cx="2655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la nota de reconocimiento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f3250da317_1_0"/>
          <p:cNvSpPr txBox="1"/>
          <p:nvPr/>
        </p:nvSpPr>
        <p:spPr>
          <a:xfrm>
            <a:off x="5344863" y="2780745"/>
            <a:ext cx="2058564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el logo de tu organización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ee2322c6bf_0_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ee2322c6bf_0_33"/>
          <p:cNvSpPr txBox="1"/>
          <p:nvPr/>
        </p:nvSpPr>
        <p:spPr>
          <a:xfrm>
            <a:off x="2591050" y="1151967"/>
            <a:ext cx="44769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Inspirar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un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modo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 obtener nuevas ideas.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ee2322c6bf_0_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4" name="Google Shape;374;gee2322c6bf_0_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5" name="Google Shape;375;gee2322c6bf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ee2322c6bf_0_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ee2322c6bf_0_33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edaf2065a5_1_122"/>
          <p:cNvSpPr txBox="1"/>
          <p:nvPr/>
        </p:nvSpPr>
        <p:spPr>
          <a:xfrm>
            <a:off x="2529550" y="810069"/>
            <a:ext cx="4738530" cy="1883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enfoques activos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profesores pueden diseñar diversas estrategias prácticas para apoyar las experiencias de aprendizaje práctico basadas en la remezcla/adaptación de REA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3" name="Google Shape;383;gedaf2065a5_1_1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edaf2065a5_1_1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5" name="Google Shape;385;gedaf2065a5_1_1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6" name="Google Shape;386;gedaf2065a5_1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gedaf2065a5_1_1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daf2065a5_1_12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daf2065a5_1_192"/>
          <p:cNvSpPr txBox="1"/>
          <p:nvPr/>
        </p:nvSpPr>
        <p:spPr>
          <a:xfrm>
            <a:off x="2591050" y="641107"/>
            <a:ext cx="47937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colaboración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comentario entre pares, la colaboración de los estudiantes y la participación de expertos se incrementan y enriquecen a los profesores, gracias al proceso propiciado por las licencias abiertas.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4" name="Google Shape;394;gedaf2065a5_1_1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daf2065a5_1_1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6" name="Google Shape;396;gedaf2065a5_1_1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7" name="Google Shape;397;gedaf2065a5_1_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gedaf2065a5_1_1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edaf2065a5_1_19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edaf2065a5_1_1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gedaf2065a5_1_142"/>
          <p:cNvSpPr txBox="1"/>
          <p:nvPr/>
        </p:nvSpPr>
        <p:spPr>
          <a:xfrm>
            <a:off x="2591050" y="729351"/>
            <a:ext cx="4863522" cy="22021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innovación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ofrecen oportunidades para mejorar la calidad de los materiales de enseñanza y aprendizaje, permitiendo que otros se basen en ellos y brinden comentarios constructivos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6" name="Google Shape;406;gedaf2065a5_1_1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7" name="Google Shape;407;gedaf2065a5_1_1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8" name="Google Shape;408;gedaf2065a5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edaf2065a5_1_1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gedaf2065a5_1_14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edaf2065a5_1_152"/>
          <p:cNvSpPr txBox="1"/>
          <p:nvPr/>
        </p:nvSpPr>
        <p:spPr>
          <a:xfrm>
            <a:off x="2591050" y="923443"/>
            <a:ext cx="46194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Asegurar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legado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proceso de reutilización iniciado por los REA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continúa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incluso después de que el docente se retire.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gedaf2065a5_1_1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gedaf2065a5_1_1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8" name="Google Shape;418;gedaf2065a5_1_1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9" name="Google Shape;419;gedaf2065a5_1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gedaf2065a5_1_1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edaf2065a5_1_15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edaf2065a5_1_1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gedaf2065a5_1_162"/>
          <p:cNvSpPr txBox="1"/>
          <p:nvPr/>
        </p:nvSpPr>
        <p:spPr>
          <a:xfrm>
            <a:off x="2591050" y="672735"/>
            <a:ext cx="46206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Ampliar las opciones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libros de texto REA amplían los recursos de los docentes y pueden garantizar el mismo alto nivel de calidad que los libros de texto tradicionales.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gedaf2065a5_1_1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9" name="Google Shape;429;gedaf2065a5_1_1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0" name="Google Shape;430;gedaf2065a5_1_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gedaf2065a5_1_1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gedaf2065a5_1_16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edaf2065a5_1_172"/>
          <p:cNvSpPr txBox="1"/>
          <p:nvPr/>
        </p:nvSpPr>
        <p:spPr>
          <a:xfrm>
            <a:off x="2591050" y="807300"/>
            <a:ext cx="48498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libertad académica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licencias abiertas en los REA permiten al profesorado modificar y actualizar regularmente los recursos de aprendizaje para sus cursos.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8" name="Google Shape;438;gedaf2065a5_1_1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edaf2065a5_1_1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0" name="Google Shape;440;gedaf2065a5_1_1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1" name="Google Shape;441;gedaf2065a5_1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gedaf2065a5_1_1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gedaf2065a5_1_17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edaf2065a5_1_182"/>
          <p:cNvSpPr txBox="1"/>
          <p:nvPr/>
        </p:nvSpPr>
        <p:spPr>
          <a:xfrm>
            <a:off x="2591050" y="279154"/>
            <a:ext cx="4794900" cy="29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ostrar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innovación y la creatividad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creatividad de la facultad puede impresionar a los posibles estudiantes y patrocinadores. Esto ayudará a aumentar la inscripción de estudiantes en ciertos cursos y aumentará la importancia del profesorado a nivel personal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gedaf2065a5_1_1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gedaf2065a5_1_1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gedaf2065a5_1_1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2" name="Google Shape;452;gedaf2065a5_1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gedaf2065a5_1_1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gedaf2065a5_1_182"/>
          <p:cNvSpPr txBox="1"/>
          <p:nvPr/>
        </p:nvSpPr>
        <p:spPr>
          <a:xfrm>
            <a:off x="57700" y="1140225"/>
            <a:ext cx="2501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ee2322c6bf_0_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gee2322c6bf_0_44"/>
          <p:cNvSpPr txBox="1"/>
          <p:nvPr/>
        </p:nvSpPr>
        <p:spPr>
          <a:xfrm>
            <a:off x="2529550" y="320704"/>
            <a:ext cx="48582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economías de escala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REA son gratuitos en línea, asequibles en forma impresa, se pueden guardar para siempre y se actualizan fácilmente. Los recursos que de otro modo se destinarían a la compra de libros de texto pueden re-dirigirse hacia la tecnología, mejorar la instrucción o reducir la deuda</a:t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1" name="Google Shape;461;gee2322c6bf_0_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2" name="Google Shape;462;gee2322c6bf_0_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3" name="Google Shape;463;gee2322c6bf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gee2322c6bf_0_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gee2322c6bf_0_44"/>
          <p:cNvSpPr txBox="1"/>
          <p:nvPr/>
        </p:nvSpPr>
        <p:spPr>
          <a:xfrm>
            <a:off x="4450" y="1068601"/>
            <a:ext cx="2525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ee2322c6bf_0_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gee2322c6bf_0_55"/>
          <p:cNvSpPr txBox="1"/>
          <p:nvPr/>
        </p:nvSpPr>
        <p:spPr>
          <a:xfrm>
            <a:off x="2591050" y="623169"/>
            <a:ext cx="4568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del cuerpo docente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y mejorar el acceso y el uso de los REA; el aprendizaje entre pares de miembros del cuerpo docente de diferentes instituciones; así como la calidad de los materiales educativos.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gee2322c6bf_0_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3" name="Google Shape;473;gee2322c6bf_0_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4" name="Google Shape;474;gee2322c6b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gee2322c6bf_0_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gee2322c6bf_0_55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89bd3b56d_3_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gf89bd3b56d_3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gf89bd3b56d_3_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9" name="Google Shape;89;gf89bd3b56d_3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f89bd3b56d_3_13"/>
          <p:cNvSpPr txBox="1"/>
          <p:nvPr/>
        </p:nvSpPr>
        <p:spPr>
          <a:xfrm>
            <a:off x="3084853" y="883881"/>
            <a:ext cx="2270194" cy="1846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son los REA?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gf89bd3b56d_3_13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ee2322c6bf_0_6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ee2322c6bf_0_66"/>
          <p:cNvSpPr txBox="1"/>
          <p:nvPr/>
        </p:nvSpPr>
        <p:spPr>
          <a:xfrm>
            <a:off x="2529550" y="459203"/>
            <a:ext cx="48789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Aprovechar al máximo la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inversión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pública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recursos procedentes de la financiación pública se utilizan para crear conocimiento público y se comparten transversalmente a través de múltiples instituciones con gastos adicionales reducidos.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ee2322c6bf_0_6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4" name="Google Shape;484;gee2322c6bf_0_6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5" name="Google Shape;485;gee2322c6b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gee2322c6bf_0_6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ee2322c6bf_0_66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ee2322c6bf_0_7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ee2322c6bf_0_77"/>
          <p:cNvSpPr txBox="1"/>
          <p:nvPr/>
        </p:nvSpPr>
        <p:spPr>
          <a:xfrm>
            <a:off x="2649026" y="868412"/>
            <a:ext cx="4568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autopromoción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imagen pública de la institución puede beneficiarse en gran medida de sus REA de calidad compartidos y reutilizados.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gee2322c6bf_0_7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gee2322c6bf_0_7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6" name="Google Shape;496;gee2322c6bf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gee2322c6bf_0_7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gee2322c6bf_0_77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e2322c6bf_0_8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gee2322c6bf_0_88"/>
          <p:cNvSpPr txBox="1"/>
          <p:nvPr/>
        </p:nvSpPr>
        <p:spPr>
          <a:xfrm>
            <a:off x="2591050" y="705981"/>
            <a:ext cx="4568400" cy="23082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colaboración internacional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Trabajar con REA aumenta la visibilidad de la institución, mejorando su reputación a nivel internacional a través de la colaboración activa con otras instituciones a nivel mundial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5" name="Google Shape;505;gee2322c6bf_0_8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6" name="Google Shape;506;gee2322c6bf_0_8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7" name="Google Shape;507;gee2322c6bf_0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gee2322c6bf_0_8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gee2322c6bf_0_88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edaf2065a5_1_22"/>
          <p:cNvSpPr txBox="1"/>
          <p:nvPr/>
        </p:nvSpPr>
        <p:spPr>
          <a:xfrm>
            <a:off x="2529550" y="397925"/>
            <a:ext cx="48630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Facilitar la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matriculación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/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captación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 estudiantes</a:t>
            </a:r>
            <a:endParaRPr b="0" i="0" sz="1000" u="none" cap="none" strike="noStrik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 uso de REA aumenta la participación en la educación superior, al ampliar el acceso a estudiantes no tradicionales que toman decisiones en función de la calidad de los materiales educativos que se ofrecen.</a:t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5" name="Google Shape;515;gedaf2065a5_1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gedaf2065a5_1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7" name="Google Shape;517;gedaf2065a5_1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8" name="Google Shape;518;gedaf2065a5_1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gedaf2065a5_1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gedaf2065a5_1_22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edaf2065a5_1_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gedaf2065a5_1_32"/>
          <p:cNvSpPr txBox="1"/>
          <p:nvPr/>
        </p:nvSpPr>
        <p:spPr>
          <a:xfrm>
            <a:off x="2665265" y="828802"/>
            <a:ext cx="45684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 fidelización de ex-alumnos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Ofrecer REA de calidad a los ex-alumnos ayuda a la institución a mantener activo el vínculo con ellos.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gedaf2065a5_1_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8" name="Google Shape;528;gedaf2065a5_1_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9" name="Google Shape;529;gedaf2065a5_1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gedaf2065a5_1_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edaf2065a5_1_32"/>
          <p:cNvSpPr txBox="1"/>
          <p:nvPr/>
        </p:nvSpPr>
        <p:spPr>
          <a:xfrm>
            <a:off x="4450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ee2322c6bf_0_9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gee2322c6bf_0_99"/>
          <p:cNvSpPr txBox="1"/>
          <p:nvPr/>
        </p:nvSpPr>
        <p:spPr>
          <a:xfrm>
            <a:off x="2622900" y="920868"/>
            <a:ext cx="4568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Liberar la información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conocimiento se puede compartir en general liberando recursos educativos a través de licencias, para cualquier persona interesada.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gee2322c6bf_0_9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9" name="Google Shape;539;gee2322c6bf_0_9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0" name="Google Shape;540;gee2322c6bf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gee2322c6bf_0_9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ee2322c6bf_0_99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ee2322c6bf_0_1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gee2322c6bf_0_110"/>
          <p:cNvSpPr txBox="1"/>
          <p:nvPr/>
        </p:nvSpPr>
        <p:spPr>
          <a:xfrm>
            <a:off x="2622900" y="868412"/>
            <a:ext cx="4568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Transferir conocimiento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creados con los impuestos públicos están disponibles para el público, son reutilizables y compartibles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9" name="Google Shape;549;gee2322c6bf_0_1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0" name="Google Shape;550;gee2322c6bf_0_1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1" name="Google Shape;551;gee2322c6bf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gee2322c6bf_0_1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ee2322c6bf_0_110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ee2322c6bf_0_1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gee2322c6bf_0_121"/>
          <p:cNvSpPr txBox="1"/>
          <p:nvPr/>
        </p:nvSpPr>
        <p:spPr>
          <a:xfrm>
            <a:off x="2529550" y="705981"/>
            <a:ext cx="49341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el aprendizaje dure toda la vida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Estar actualizado y brindar un aprendizaje continuo es más asequible para todos, reduciendo la distancia entre las oportunidades abiertas formales, informales y no formales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e2322c6bf_0_1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1" name="Google Shape;561;gee2322c6bf_0_1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2" name="Google Shape;562;gee2322c6bf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gee2322c6bf_0_1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ee2322c6bf_0_121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ee2322c6bf_0_1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gee2322c6bf_0_132"/>
          <p:cNvSpPr txBox="1"/>
          <p:nvPr/>
        </p:nvSpPr>
        <p:spPr>
          <a:xfrm>
            <a:off x="2591050" y="920868"/>
            <a:ext cx="4568400" cy="16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Impulsar la igualdad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gratuitos en línea facilitan la entrega del mismo conocimiento de calidad a todos, independientemente de su estatus social y económico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1" name="Google Shape;571;gee2322c6bf_0_1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2" name="Google Shape;572;gee2322c6bf_0_1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3" name="Google Shape;573;gee2322c6bf_0_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gee2322c6bf_0_1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ee2322c6bf_0_132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ee2322c6bf_0_1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gee2322c6bf_0_143"/>
          <p:cNvSpPr txBox="1"/>
          <p:nvPr/>
        </p:nvSpPr>
        <p:spPr>
          <a:xfrm>
            <a:off x="2591050" y="705981"/>
            <a:ext cx="4568400" cy="23082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la diversidad y la inclusión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materiales REA, que se pueden compartir y acceder fácilmente a través de Internet, son una gran herramienta para descubrir y familiarizarse con diferentes puntos de vista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2" name="Google Shape;582;gee2322c6bf_0_1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3" name="Google Shape;583;gee2322c6bf_0_1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4" name="Google Shape;584;gee2322c6bf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gee2322c6bf_0_1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ee2322c6bf_0_143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98;p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" name="Google Shape;9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"/>
          <p:cNvSpPr txBox="1"/>
          <p:nvPr/>
        </p:nvSpPr>
        <p:spPr>
          <a:xfrm>
            <a:off x="2923140" y="1201008"/>
            <a:ext cx="4798800" cy="12926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las licencias abiertas?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ee2322c6bf_0_1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gee2322c6bf_0_154"/>
          <p:cNvSpPr txBox="1"/>
          <p:nvPr/>
        </p:nvSpPr>
        <p:spPr>
          <a:xfrm>
            <a:off x="2622900" y="736202"/>
            <a:ext cx="4568400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ciencia ciudadana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conocimiento puede ser creado por todos, y la disponibilidad de materiales facilita que las personas continúen adquiriendo conocimiento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3" name="Google Shape;593;gee2322c6bf_0_15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4" name="Google Shape;594;gee2322c6bf_0_15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5" name="Google Shape;595;gee2322c6bf_0_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gee2322c6bf_0_15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ee2322c6bf_0_154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edaf2065a5_1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gedaf2065a5_1_10"/>
          <p:cNvSpPr txBox="1"/>
          <p:nvPr/>
        </p:nvSpPr>
        <p:spPr>
          <a:xfrm>
            <a:off x="2591050" y="650794"/>
            <a:ext cx="4946700" cy="22021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 calidad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Cualquiera puede aportar mejoras en la calidad de los REA simplemente pidiendo aclaraciones, sin acceso no hay preguntas, sin preguntas no hay dudas, sin dudas no hay mejoras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4" name="Google Shape;604;gedaf2065a5_1_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5" name="Google Shape;605;gedaf2065a5_1_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6" name="Google Shape;606;gedaf2065a5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7" name="Google Shape;607;gedaf2065a5_1_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gedaf2065a5_1_10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edaf2065a5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4" name="Google Shape;614;gedaf2065a5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gedaf2065a5_1_0"/>
          <p:cNvSpPr txBox="1"/>
          <p:nvPr/>
        </p:nvSpPr>
        <p:spPr>
          <a:xfrm>
            <a:off x="2591050" y="810069"/>
            <a:ext cx="4688100" cy="18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Expand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horizontes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una forma maravillosa de compartir conocimientos a través de las fronteras que permiten adaptaciones que realmente funcion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nivel local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6" name="Google Shape;616;gedaf2065a5_1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7" name="Google Shape;617;gedaf2065a5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8" name="Google Shape;618;gedaf2065a5_1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gedaf2065a5_1_0"/>
          <p:cNvSpPr txBox="1"/>
          <p:nvPr/>
        </p:nvSpPr>
        <p:spPr>
          <a:xfrm>
            <a:off x="54855" y="1163877"/>
            <a:ext cx="225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odos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31e846608cf_1_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g31e846608cf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g31e846608cf_1_0"/>
          <p:cNvSpPr txBox="1"/>
          <p:nvPr/>
        </p:nvSpPr>
        <p:spPr>
          <a:xfrm>
            <a:off x="2673813" y="333819"/>
            <a:ext cx="4645200" cy="3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profesional: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Comprometerse a nivel bibliotecario, institucional, nacional o internacional con la gobernanza de los REA y la EA puede constituir una oportunidad de desarrollo profesional y una vía de crecimiento fuera de los campos de especialización "tradicionales" o más establecidos (por ejemplo, formación de colecciones, metadatos, etc.)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g31e846608cf_1_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g31e846608cf_1_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Educación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9" name="Google Shape;629;g31e846608cf_1_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0" name="Google Shape;630;g31e846608cf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31e846608cf_1_1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g31e846608cf_1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g31e846608cf_1_10"/>
          <p:cNvSpPr txBox="1"/>
          <p:nvPr/>
        </p:nvSpPr>
        <p:spPr>
          <a:xfrm>
            <a:off x="2682042" y="574344"/>
            <a:ext cx="46452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Reconocerles como socios valiosos: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Gracias a su experiencia en pedagogía abierta y licencias abiertas, los bibliotecarios son reconocidos por educadores e investigadores como socios de confianza a la hora de encontrar, adaptar y crear recursos educativos fiables.</a:t>
            </a:r>
            <a:endParaRPr i="0" sz="2000" u="none" cap="none" strike="noStrike">
              <a:solidFill>
                <a:srgbClr val="B9E9F6"/>
              </a:solidFill>
            </a:endParaRPr>
          </a:p>
        </p:txBody>
      </p:sp>
      <p:sp>
        <p:nvSpPr>
          <p:cNvPr id="638" name="Google Shape;638;g31e846608cf_1_1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9" name="Google Shape;639;g31e846608cf_1_1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0" name="Google Shape;640;g31e846608cf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g31e846608cf_1_1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31e846608cf_1_2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g31e846608cf_1_2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g31e846608cf_1_20"/>
          <p:cNvSpPr txBox="1"/>
          <p:nvPr/>
        </p:nvSpPr>
        <p:spPr>
          <a:xfrm>
            <a:off x="2745725" y="167937"/>
            <a:ext cx="4645200" cy="3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Desarrollar sinergias con la ciencia abierta: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La Ciencia Abierta y la Educación Abierta suelen estar separadas y el conocimiento está en manos de profesionales diferentes. Los bibliotecarios pueden conectar estas dos áreas con un enfoque más holístico de lo Abierto, fomentando una cultura abierta dentro de la institución/comunidad académica.</a:t>
            </a:r>
            <a:endParaRPr i="0" sz="2000" u="none" cap="none" strike="noStrike">
              <a:solidFill>
                <a:srgbClr val="B9E9F6"/>
              </a:solidFill>
            </a:endParaRPr>
          </a:p>
        </p:txBody>
      </p:sp>
      <p:sp>
        <p:nvSpPr>
          <p:cNvPr id="649" name="Google Shape;649;g31e846608cf_1_2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0" name="Google Shape;650;g31e846608cf_1_2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1" name="Google Shape;651;g31e846608cf_1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g31e846608cf_1_2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31e846608cf_1_3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g31e846608cf_1_3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g31e846608cf_1_30"/>
          <p:cNvSpPr txBox="1"/>
          <p:nvPr/>
        </p:nvSpPr>
        <p:spPr>
          <a:xfrm>
            <a:off x="2475425" y="215850"/>
            <a:ext cx="4988400" cy="3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Fomentar la colaboración y el intercambio de conocimientos: </a:t>
            </a: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desempeñan un papel fundamental a la hora de facilitar la colaboración mediante la conservación de recursos abiertos, la organización de sesiones de formación y talleres sobre temas de educación abierta y el fomento de comunidades de práctica en torno a la educación abierta, lo que también amplía sus propias redes profesionales.</a:t>
            </a:r>
            <a:endParaRPr i="0" sz="1900" u="none" cap="none" strike="noStrike">
              <a:solidFill>
                <a:srgbClr val="B9E9F6"/>
              </a:solidFill>
            </a:endParaRPr>
          </a:p>
        </p:txBody>
      </p:sp>
      <p:sp>
        <p:nvSpPr>
          <p:cNvPr id="660" name="Google Shape;660;g31e846608cf_1_3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1" name="Google Shape;661;g31e846608cf_1_3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2" name="Google Shape;662;g31e846608cf_1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g31e846608cf_1_3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31e846608cf_1_4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g31e846608cf_1_4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g31e846608cf_1_40"/>
          <p:cNvSpPr txBox="1"/>
          <p:nvPr/>
        </p:nvSpPr>
        <p:spPr>
          <a:xfrm>
            <a:off x="2679554" y="167937"/>
            <a:ext cx="4645200" cy="30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Reducir gastos: </a:t>
            </a: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Ahorrar presupuestos bibliotecarios en la compra de licencias caras y restrictivas para publicaciones comerciales, también a la hora de asesorar a profesores y estudiantes con alternativas REA a la bibliografía de clase. Este beneficio contribuye a la necesaria Transición al Acceso Abierto de los presupuestos de bibliotecas y universidades a largo plazo.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g31e846608cf_1_4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2" name="Google Shape;672;g31e846608cf_1_4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3" name="Google Shape;673;g31e846608cf_1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g31e846608cf_1_4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31e846608cf_1_5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g31e846608cf_1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g31e846608cf_1_50"/>
          <p:cNvSpPr txBox="1"/>
          <p:nvPr/>
        </p:nvSpPr>
        <p:spPr>
          <a:xfrm>
            <a:off x="2657354" y="579387"/>
            <a:ext cx="46452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Atraer a nuevos bibliotecarios a la profesión: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El fuerte vínculo entre la educación abierta y la justicia social hace que la biblioteconomía sea una opción profesional atractiva para los profesionales emergentes y las nuevas promociones de bibliotecarios.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g31e846608cf_1_5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3" name="Google Shape;683;g31e846608cf_1_5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4" name="Google Shape;684;g31e846608cf_1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31e846608cf_1_5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31e846608cf_1_6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g31e846608cf_1_6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g31e846608cf_1_60"/>
          <p:cNvSpPr txBox="1"/>
          <p:nvPr/>
        </p:nvSpPr>
        <p:spPr>
          <a:xfrm>
            <a:off x="2657354" y="373762"/>
            <a:ext cx="4645200" cy="30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Ampliar el reconocimiento: </a:t>
            </a: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Los promotores y facilitadores de REA están ganando reputación en todo el mundo por sus trabajos que abogan por la apertura y otros valores universales. El valioso papel de los bibliotecarios y especialistas en información como conservadores de materiales educativos adquiere aún más relevancia con la  Educación Abierta.</a:t>
            </a:r>
            <a:endParaRPr i="0" sz="1900" u="none" cap="none" strike="noStrike">
              <a:solidFill>
                <a:srgbClr val="B9E9F6"/>
              </a:solidFill>
            </a:endParaRPr>
          </a:p>
        </p:txBody>
      </p:sp>
      <p:sp>
        <p:nvSpPr>
          <p:cNvPr id="693" name="Google Shape;693;g31e846608cf_1_6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4" name="Google Shape;694;g31e846608cf_1_6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5" name="Google Shape;695;g31e846608cf_1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g31e846608cf_1_6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9" name="Google Shape;10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3"/>
          <p:cNvSpPr txBox="1"/>
          <p:nvPr/>
        </p:nvSpPr>
        <p:spPr>
          <a:xfrm>
            <a:off x="2983100" y="962535"/>
            <a:ext cx="4798800" cy="12926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puedes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hacer con REA?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31e846608cf_1_7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g31e846608cf_1_7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g31e846608cf_1_70"/>
          <p:cNvSpPr txBox="1"/>
          <p:nvPr/>
        </p:nvSpPr>
        <p:spPr>
          <a:xfrm>
            <a:off x="2657354" y="1195137"/>
            <a:ext cx="46452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Aumentar el impacto y el alcance: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Ayudar a ampliar el alcance y el impacto de los bibliotecarios más allá de su propia institución.</a:t>
            </a:r>
            <a:endParaRPr i="0" sz="2000" u="none" cap="none" strike="noStrike">
              <a:solidFill>
                <a:srgbClr val="B9E9F6"/>
              </a:solidFill>
            </a:endParaRPr>
          </a:p>
        </p:txBody>
      </p:sp>
      <p:sp>
        <p:nvSpPr>
          <p:cNvPr id="704" name="Google Shape;704;g31e846608cf_1_7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5" name="Google Shape;705;g31e846608cf_1_7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6" name="Google Shape;706;g31e846608cf_1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g31e846608cf_1_7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31e846608cf_1_8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g31e846608cf_1_8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g31e846608cf_1_80"/>
          <p:cNvSpPr txBox="1"/>
          <p:nvPr/>
        </p:nvSpPr>
        <p:spPr>
          <a:xfrm>
            <a:off x="2657354" y="1056862"/>
            <a:ext cx="4645200" cy="1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Contribuir a la consecución de los ODS: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Ayudar a contribuir de manera más concreta y mensurable a la consecución de los Objetivos de Desarrollo Sostenible.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g31e846608cf_1_8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6" name="Google Shape;716;g31e846608cf_1_8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7" name="Google Shape;717;g31e846608cf_1_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g31e846608cf_1_8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31e846608cf_1_9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g31e846608cf_1_9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g31e846608cf_1_90"/>
          <p:cNvSpPr txBox="1"/>
          <p:nvPr/>
        </p:nvSpPr>
        <p:spPr>
          <a:xfrm>
            <a:off x="2679529" y="783537"/>
            <a:ext cx="46452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Alinearse con la estrategia EDI: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utilizan la Educación Abierta como herramienta estratégica para avanzar en los objetivos de Equidad, Diversidad e Inclusión, garantizando que los entornos de aprendizaje sean accesibles e inclusivos para todos.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g31e846608cf_1_9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7" name="Google Shape;727;g31e846608cf_1_9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8" name="Google Shape;728;g31e846608cf_1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29" name="Google Shape;729;g31e846608cf_1_9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31e846608cf_1_10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g31e846608cf_1_10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g31e846608cf_1_100"/>
          <p:cNvSpPr txBox="1"/>
          <p:nvPr/>
        </p:nvSpPr>
        <p:spPr>
          <a:xfrm>
            <a:off x="2679529" y="783537"/>
            <a:ext cx="4645200" cy="19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Apoyar y recibir el apoyo de los colegas: </a:t>
            </a: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cultivan el aprendizaje permanente ofreciendo diversas oportunidades educativas y fomentando el apoyo mutuo dentro de sus comunidades.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g31e846608cf_1_10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8" name="Google Shape;738;g31e846608cf_1_10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9" name="Google Shape;739;g31e846608cf_1_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g31e846608cf_1_100"/>
          <p:cNvSpPr txBox="1"/>
          <p:nvPr/>
        </p:nvSpPr>
        <p:spPr>
          <a:xfrm>
            <a:off x="89975" y="979572"/>
            <a:ext cx="2078400" cy="1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 Educación Abierta para </a:t>
            </a: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114d8960dd0_2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6" name="Google Shape;746;g114d8960dd0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7" name="Google Shape;747;g114d8960dd0_2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8" name="Google Shape;748;g114d8960dd0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g114d8960dd0_2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g114d8960dd0_2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g114d8960dd0_2_0"/>
          <p:cNvSpPr txBox="1"/>
          <p:nvPr/>
        </p:nvSpPr>
        <p:spPr>
          <a:xfrm>
            <a:off x="3590144" y="355475"/>
            <a:ext cx="3963900" cy="14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2" name="Google Shape;752;g114d8960dd0_2_0"/>
          <p:cNvSpPr txBox="1"/>
          <p:nvPr/>
        </p:nvSpPr>
        <p:spPr>
          <a:xfrm>
            <a:off x="1494576" y="517160"/>
            <a:ext cx="3602100" cy="1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3" name="Google Shape;753;g114d8960dd0_2_0"/>
          <p:cNvSpPr txBox="1"/>
          <p:nvPr/>
        </p:nvSpPr>
        <p:spPr>
          <a:xfrm>
            <a:off x="788600" y="2060025"/>
            <a:ext cx="61248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“Spanish_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 Benefits - ENOEL Toolkit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” is 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adaptation of “An ENOEL Toolkit” (version 4) published as of September 2024 </a:t>
            </a:r>
            <a:r>
              <a:rPr lang="en" sz="800" u="sng">
                <a:solidFill>
                  <a:srgbClr val="0563C1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“Original Work”), licensed by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Spanish.”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Marta Bustillo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Ignasi Labastida and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Eva Sanchez Oliva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Spanish translation.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Google Shape;118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9" name="Google Shape;11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 txBox="1"/>
          <p:nvPr/>
        </p:nvSpPr>
        <p:spPr>
          <a:xfrm>
            <a:off x="2971209" y="1162589"/>
            <a:ext cx="4798800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deberían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ser accesibles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9" name="Google Shape;12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5"/>
          <p:cNvSpPr txBox="1"/>
          <p:nvPr/>
        </p:nvSpPr>
        <p:spPr>
          <a:xfrm>
            <a:off x="3035566" y="1162589"/>
            <a:ext cx="4798800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deberían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ser reutilizables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5"/>
          <p:cNvSpPr txBox="1"/>
          <p:nvPr/>
        </p:nvSpPr>
        <p:spPr>
          <a:xfrm>
            <a:off x="1031227" y="1193067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6"/>
          <p:cNvSpPr txBox="1"/>
          <p:nvPr/>
        </p:nvSpPr>
        <p:spPr>
          <a:xfrm>
            <a:off x="1908000" y="3019950"/>
            <a:ext cx="49359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From the UNESCO Recommendation on Open Educational Resources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8" name="Google Shape;13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0" name="Google Shape;140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1908000" y="1221033"/>
            <a:ext cx="5537400" cy="1600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“Las licencias Abiertas respetan los derechos de propiedad intelectual del autor, así como también proporcionan el permiso, garantizando el acceso al público, su reutilización, definir nuevos propósitos, adaptando y redistribuyendo materiales educativos”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6"/>
          <p:cNvSpPr txBox="1"/>
          <p:nvPr/>
        </p:nvSpPr>
        <p:spPr>
          <a:xfrm>
            <a:off x="1970899" y="288864"/>
            <a:ext cx="6564582" cy="923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las licencias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abiertas?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p6"/>
          <p:cNvSpPr txBox="1"/>
          <p:nvPr/>
        </p:nvSpPr>
        <p:spPr>
          <a:xfrm>
            <a:off x="324438" y="267014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Eva Sanchez Oliva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0x0101008059CB015951FC4193F48246DBF3C23F</vt:lpwstr>
  </property>
</Properties>
</file>